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E8AEABC-3A8E-704B-940F-4D78BFB4AB2E}">
          <p14:sldIdLst>
            <p14:sldId id="256"/>
            <p14:sldId id="257"/>
            <p14:sldId id="258"/>
            <p14:sldId id="262"/>
            <p14:sldId id="259"/>
            <p14:sldId id="260"/>
            <p14:sldId id="261"/>
          </p14:sldIdLst>
        </p14:section>
        <p14:section name="Appendix" id="{6D1DE328-338B-A946-8182-D81A61534B17}">
          <p14:sldIdLst>
            <p14:sldId id="263"/>
            <p14:sldId id="264"/>
            <p14:sldId id="265"/>
            <p14:sldId id="26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1"/>
    <p:restoredTop sz="94653"/>
  </p:normalViewPr>
  <p:slideViewPr>
    <p:cSldViewPr snapToGrid="0">
      <p:cViewPr varScale="1">
        <p:scale>
          <a:sx n="135" d="100"/>
          <a:sy n="135" d="100"/>
        </p:scale>
        <p:origin x="20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6298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29183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94786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89505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8731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781809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6277724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158105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56538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82702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40416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72584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115111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20372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36656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31368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86868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161149-112D-F645-A459-C842D29EDF82}" type="datetimeFigureOut">
              <a:rPr lang="en-JP" smtClean="0"/>
              <a:t>2023/12/19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F8A88-0BC5-5247-A18B-62BBF3E1A1D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119022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12" Type="http://schemas.openxmlformats.org/officeDocument/2006/relationships/image" Target="../media/image14.svg"/><Relationship Id="rId2" Type="http://schemas.openxmlformats.org/officeDocument/2006/relationships/image" Target="../media/image4.png"/><Relationship Id="rId16" Type="http://schemas.openxmlformats.org/officeDocument/2006/relationships/image" Target="../media/image18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svg"/><Relationship Id="rId15" Type="http://schemas.openxmlformats.org/officeDocument/2006/relationships/image" Target="../media/image17.png"/><Relationship Id="rId10" Type="http://schemas.openxmlformats.org/officeDocument/2006/relationships/image" Target="../media/image12.sv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5081D-CEB4-7482-01A5-6003E81C7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JP" dirty="0"/>
              <a:t>Branch Protection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A7FEE9-494C-57B6-92A5-2BE9529847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JP" dirty="0"/>
              <a:t>Fumihiko Shiroyama</a:t>
            </a:r>
          </a:p>
        </p:txBody>
      </p:sp>
    </p:spTree>
    <p:extLst>
      <p:ext uri="{BB962C8B-B14F-4D97-AF65-F5344CB8AC3E}">
        <p14:creationId xmlns:p14="http://schemas.microsoft.com/office/powerpoint/2010/main" val="3944620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BC122-FD40-F0CF-97C6-0375296B7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Signature checking</a:t>
            </a:r>
          </a:p>
        </p:txBody>
      </p:sp>
      <p:pic>
        <p:nvPicPr>
          <p:cNvPr id="4" name="Picture 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68546DE7-F96E-AAAC-EEDC-99A1EBD317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880" y="2134528"/>
            <a:ext cx="9890240" cy="41342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01547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A4277-228B-4695-27D6-9B2F2B983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Key Vault for Secrets</a:t>
            </a:r>
          </a:p>
        </p:txBody>
      </p:sp>
      <p:pic>
        <p:nvPicPr>
          <p:cNvPr id="4" name="Picture 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4D042414-1F94-7A94-91E5-62C6327BF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115" y="1832859"/>
            <a:ext cx="8263844" cy="47470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17178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15ED8D-6550-FF6D-48CB-EB3B1C45E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513548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ranch_protection_demo">
            <a:hlinkClick r:id="" action="ppaction://media"/>
            <a:extLst>
              <a:ext uri="{FF2B5EF4-FFF2-40B4-BE49-F238E27FC236}">
                <a16:creationId xmlns:a16="http://schemas.microsoft.com/office/drawing/2014/main" id="{D169EE8A-1792-2AF7-4800-4C3AACC4C9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5975" y="0"/>
            <a:ext cx="10560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174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7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8697D-6930-2BFB-0F08-068F2BDB47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85DD6-A6BE-6128-4C84-702BB3CEC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Considerations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F51758-368E-22A5-7BCF-24B3B92E666C}"/>
              </a:ext>
            </a:extLst>
          </p:cNvPr>
          <p:cNvSpPr txBox="1"/>
          <p:nvPr/>
        </p:nvSpPr>
        <p:spPr>
          <a:xfrm>
            <a:off x="685800" y="2057401"/>
            <a:ext cx="100607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400" dirty="0"/>
              <a:t>Triggered by Repository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400" dirty="0"/>
              <a:t>Notifies Azure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400" dirty="0"/>
              <a:t>SSL Verification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400" dirty="0"/>
              <a:t>Secret Signature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Payload is signed with a secret to prevent tampering</a:t>
            </a:r>
            <a:endParaRPr lang="en-JP" sz="2400" dirty="0"/>
          </a:p>
        </p:txBody>
      </p:sp>
    </p:spTree>
    <p:extLst>
      <p:ext uri="{BB962C8B-B14F-4D97-AF65-F5344CB8AC3E}">
        <p14:creationId xmlns:p14="http://schemas.microsoft.com/office/powerpoint/2010/main" val="3375863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C1E944-7B9E-F928-6CAA-7F6716BC022A}"/>
              </a:ext>
            </a:extLst>
          </p:cNvPr>
          <p:cNvSpPr/>
          <p:nvPr/>
        </p:nvSpPr>
        <p:spPr>
          <a:xfrm>
            <a:off x="1182414" y="854293"/>
            <a:ext cx="9827172" cy="49707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C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9C74CE4-07CD-E7B1-050C-375E3AE76DFC}"/>
              </a:ext>
            </a:extLst>
          </p:cNvPr>
          <p:cNvGrpSpPr/>
          <p:nvPr/>
        </p:nvGrpSpPr>
        <p:grpSpPr>
          <a:xfrm>
            <a:off x="6409960" y="3885020"/>
            <a:ext cx="3436882" cy="1734227"/>
            <a:chOff x="6029741" y="4006392"/>
            <a:chExt cx="3436882" cy="173422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A8EA596-7968-FF70-B0F2-ED0A64CBA4B6}"/>
                </a:ext>
              </a:extLst>
            </p:cNvPr>
            <p:cNvSpPr/>
            <p:nvPr/>
          </p:nvSpPr>
          <p:spPr>
            <a:xfrm>
              <a:off x="6029741" y="4006392"/>
              <a:ext cx="3436882" cy="1734227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 dirty="0"/>
            </a:p>
          </p:txBody>
        </p:sp>
        <p:pic>
          <p:nvPicPr>
            <p:cNvPr id="14" name="Graphic 13" descr="User with solid fill">
              <a:extLst>
                <a:ext uri="{FF2B5EF4-FFF2-40B4-BE49-F238E27FC236}">
                  <a16:creationId xmlns:a16="http://schemas.microsoft.com/office/drawing/2014/main" id="{6F21791D-2DA7-B04C-DDE7-4669E4896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24705" y="4613924"/>
              <a:ext cx="914400" cy="914400"/>
            </a:xfrm>
            <a:prstGeom prst="rect">
              <a:avLst/>
            </a:prstGeom>
          </p:spPr>
        </p:pic>
        <p:pic>
          <p:nvPicPr>
            <p:cNvPr id="16" name="Graphic 15" descr="Laptop with solid fill">
              <a:extLst>
                <a:ext uri="{FF2B5EF4-FFF2-40B4-BE49-F238E27FC236}">
                  <a16:creationId xmlns:a16="http://schemas.microsoft.com/office/drawing/2014/main" id="{B8495722-9491-0F14-DE5C-4F86B50E9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290982" y="4633026"/>
              <a:ext cx="914400" cy="91440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1254D52-0E0F-8300-12C1-243D612F3CF1}"/>
              </a:ext>
            </a:extLst>
          </p:cNvPr>
          <p:cNvGrpSpPr/>
          <p:nvPr/>
        </p:nvGrpSpPr>
        <p:grpSpPr>
          <a:xfrm>
            <a:off x="6964682" y="1308204"/>
            <a:ext cx="2879397" cy="1818638"/>
            <a:chOff x="6754797" y="1032971"/>
            <a:chExt cx="2879397" cy="181863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CD3845A-B15B-E4A2-3B37-A1B1C77ED22F}"/>
                </a:ext>
              </a:extLst>
            </p:cNvPr>
            <p:cNvSpPr/>
            <p:nvPr/>
          </p:nvSpPr>
          <p:spPr>
            <a:xfrm>
              <a:off x="6754797" y="1032971"/>
              <a:ext cx="2879397" cy="1818638"/>
            </a:xfrm>
            <a:prstGeom prst="rect">
              <a:avLst/>
            </a:prstGeom>
            <a:solidFill>
              <a:schemeClr val="tx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2B51211D-4090-51ED-5941-AC6537A75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025533" y="1678740"/>
              <a:ext cx="656372" cy="647381"/>
            </a:xfrm>
            <a:prstGeom prst="rect">
              <a:avLst/>
            </a:prstGeom>
          </p:spPr>
        </p:pic>
        <p:pic>
          <p:nvPicPr>
            <p:cNvPr id="18" name="Picture 17" descr="A black text on a black background&#10;&#10;Description automatically generated">
              <a:extLst>
                <a:ext uri="{FF2B5EF4-FFF2-40B4-BE49-F238E27FC236}">
                  <a16:creationId xmlns:a16="http://schemas.microsoft.com/office/drawing/2014/main" id="{E185881B-C2FF-C39F-0264-B2806E8D65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914694" y="1117381"/>
              <a:ext cx="1003822" cy="411567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0A29B06-7D56-B380-E176-89FDDF519BBD}"/>
              </a:ext>
            </a:extLst>
          </p:cNvPr>
          <p:cNvGrpSpPr/>
          <p:nvPr/>
        </p:nvGrpSpPr>
        <p:grpSpPr>
          <a:xfrm>
            <a:off x="1972019" y="1308204"/>
            <a:ext cx="3436882" cy="2480441"/>
            <a:chOff x="1790438" y="1793162"/>
            <a:chExt cx="3436882" cy="248044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016A4BF-A227-21B0-40AB-321CD2AFD13B}"/>
                </a:ext>
              </a:extLst>
            </p:cNvPr>
            <p:cNvSpPr/>
            <p:nvPr/>
          </p:nvSpPr>
          <p:spPr>
            <a:xfrm>
              <a:off x="1790438" y="1793162"/>
              <a:ext cx="3436882" cy="248044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 dirty="0"/>
            </a:p>
          </p:txBody>
        </p:sp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CB2DF2D8-BEF4-6257-7AC2-B709A7578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322075" y="2762621"/>
              <a:ext cx="668502" cy="668502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005269B2-9ED3-3DCD-A719-E25ADE71A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2847266" y="2762620"/>
              <a:ext cx="668502" cy="668502"/>
            </a:xfrm>
            <a:prstGeom prst="rect">
              <a:avLst/>
            </a:prstGeom>
          </p:spPr>
        </p:pic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78C4A08E-5DEF-B339-DA8E-C4AB78570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987839" y="1888608"/>
              <a:ext cx="519325" cy="519325"/>
            </a:xfrm>
            <a:prstGeom prst="rect">
              <a:avLst/>
            </a:prstGeom>
          </p:spPr>
        </p:pic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E221269-C2AD-C3C6-B9D8-AFB81E882802}"/>
              </a:ext>
            </a:extLst>
          </p:cNvPr>
          <p:cNvCxnSpPr/>
          <p:nvPr/>
        </p:nvCxnSpPr>
        <p:spPr>
          <a:xfrm flipV="1">
            <a:off x="8788746" y="3126842"/>
            <a:ext cx="0" cy="758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5480E8F-2D40-AA1C-6477-6A95167B9357}"/>
              </a:ext>
            </a:extLst>
          </p:cNvPr>
          <p:cNvSpPr txBox="1"/>
          <p:nvPr/>
        </p:nvSpPr>
        <p:spPr>
          <a:xfrm>
            <a:off x="5490853" y="1761008"/>
            <a:ext cx="13628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400" dirty="0">
                <a:solidFill>
                  <a:schemeClr val="bg1"/>
                </a:solidFill>
              </a:rPr>
              <a:t>② Webhooks</a:t>
            </a: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63B683E7-1E46-7279-12CB-758D8E747F9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517363" y="3975141"/>
            <a:ext cx="641088" cy="641088"/>
          </a:xfrm>
          <a:prstGeom prst="rect">
            <a:avLst/>
          </a:prstGeom>
        </p:spPr>
      </p:pic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9497E392-931A-BDC8-DB8D-B2693ED4152C}"/>
              </a:ext>
            </a:extLst>
          </p:cNvPr>
          <p:cNvCxnSpPr>
            <a:cxnSpLocks/>
            <a:stCxn id="11" idx="1"/>
            <a:endCxn id="4" idx="3"/>
          </p:cNvCxnSpPr>
          <p:nvPr/>
        </p:nvCxnSpPr>
        <p:spPr>
          <a:xfrm rot="10800000" flipV="1">
            <a:off x="5172158" y="2217522"/>
            <a:ext cx="1792524" cy="39439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4AF97F7-D970-BAD5-16CD-DD8CF025E24A}"/>
              </a:ext>
            </a:extLst>
          </p:cNvPr>
          <p:cNvSpPr txBox="1"/>
          <p:nvPr/>
        </p:nvSpPr>
        <p:spPr>
          <a:xfrm>
            <a:off x="8891519" y="3359532"/>
            <a:ext cx="2015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400" dirty="0">
                <a:solidFill>
                  <a:schemeClr val="bg1"/>
                </a:solidFill>
              </a:rPr>
              <a:t>① Create Repository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8AAD180-2A09-62D9-2D7C-F6BF6E70BAB7}"/>
              </a:ext>
            </a:extLst>
          </p:cNvPr>
          <p:cNvCxnSpPr>
            <a:cxnSpLocks/>
            <a:stCxn id="4" idx="2"/>
            <a:endCxn id="28" idx="0"/>
          </p:cNvCxnSpPr>
          <p:nvPr/>
        </p:nvCxnSpPr>
        <p:spPr>
          <a:xfrm>
            <a:off x="4837907" y="2946165"/>
            <a:ext cx="0" cy="10289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3F91115-0F6D-6C2D-9B97-DD0D31420458}"/>
              </a:ext>
            </a:extLst>
          </p:cNvPr>
          <p:cNvCxnSpPr>
            <a:cxnSpLocks/>
            <a:stCxn id="6" idx="3"/>
            <a:endCxn id="4" idx="1"/>
          </p:cNvCxnSpPr>
          <p:nvPr/>
        </p:nvCxnSpPr>
        <p:spPr>
          <a:xfrm>
            <a:off x="3697349" y="2611913"/>
            <a:ext cx="80630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56218BFC-EB60-2D5E-E0DA-4B5B22893796}"/>
              </a:ext>
            </a:extLst>
          </p:cNvPr>
          <p:cNvCxnSpPr>
            <a:cxnSpLocks/>
          </p:cNvCxnSpPr>
          <p:nvPr/>
        </p:nvCxnSpPr>
        <p:spPr>
          <a:xfrm flipV="1">
            <a:off x="5172158" y="2790334"/>
            <a:ext cx="1792524" cy="15583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7994F9F-703C-212A-7F49-5C884BB5ECAD}"/>
              </a:ext>
            </a:extLst>
          </p:cNvPr>
          <p:cNvSpPr txBox="1"/>
          <p:nvPr/>
        </p:nvSpPr>
        <p:spPr>
          <a:xfrm>
            <a:off x="3135017" y="3815118"/>
            <a:ext cx="16001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400" dirty="0">
                <a:solidFill>
                  <a:schemeClr val="bg1"/>
                </a:solidFill>
              </a:rPr>
              <a:t>③ Authenticate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FDEB308-D12F-7668-7496-4019245B8108}"/>
              </a:ext>
            </a:extLst>
          </p:cNvPr>
          <p:cNvSpPr txBox="1"/>
          <p:nvPr/>
        </p:nvSpPr>
        <p:spPr>
          <a:xfrm>
            <a:off x="2745761" y="2973828"/>
            <a:ext cx="1072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400" dirty="0">
                <a:solidFill>
                  <a:schemeClr val="bg1"/>
                </a:solidFill>
              </a:rPr>
              <a:t>④ Secrets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1BD9959-BD94-9274-BB7F-743749EE3C67}"/>
              </a:ext>
            </a:extLst>
          </p:cNvPr>
          <p:cNvSpPr txBox="1"/>
          <p:nvPr/>
        </p:nvSpPr>
        <p:spPr>
          <a:xfrm>
            <a:off x="5535312" y="3198153"/>
            <a:ext cx="18437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400" dirty="0">
                <a:solidFill>
                  <a:schemeClr val="bg1"/>
                </a:solidFill>
              </a:rPr>
              <a:t>⑤ Call GitHub APIs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6757158-14B8-4241-C14E-69B0D63645D2}"/>
              </a:ext>
            </a:extLst>
          </p:cNvPr>
          <p:cNvSpPr txBox="1"/>
          <p:nvPr/>
        </p:nvSpPr>
        <p:spPr>
          <a:xfrm>
            <a:off x="3363098" y="1837472"/>
            <a:ext cx="1938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chemeClr val="accent2"/>
                </a:solidFill>
              </a:rPr>
              <a:t>Network access control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3326BEC-D49F-D066-791E-6F7A238000A8}"/>
              </a:ext>
            </a:extLst>
          </p:cNvPr>
          <p:cNvSpPr txBox="1"/>
          <p:nvPr/>
        </p:nvSpPr>
        <p:spPr>
          <a:xfrm>
            <a:off x="5059182" y="2281495"/>
            <a:ext cx="13837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chemeClr val="accent2"/>
                </a:solidFill>
              </a:rPr>
              <a:t>signature check</a:t>
            </a:r>
          </a:p>
        </p:txBody>
      </p:sp>
    </p:spTree>
    <p:extLst>
      <p:ext uri="{BB962C8B-B14F-4D97-AF65-F5344CB8AC3E}">
        <p14:creationId xmlns:p14="http://schemas.microsoft.com/office/powerpoint/2010/main" val="3344459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0FCEE-F07A-D39A-C866-A592F84FA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WebHOOK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9F3D39-DB4E-3298-EFDB-55DC178C8013}"/>
              </a:ext>
            </a:extLst>
          </p:cNvPr>
          <p:cNvSpPr txBox="1"/>
          <p:nvPr/>
        </p:nvSpPr>
        <p:spPr>
          <a:xfrm>
            <a:off x="685800" y="2057401"/>
            <a:ext cx="100607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400" dirty="0"/>
              <a:t>Triggered by Repository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400" dirty="0"/>
              <a:t>Notifies Azure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400" dirty="0"/>
              <a:t>SSL Verification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400" dirty="0"/>
              <a:t>Secret Signature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Payload is signed with a secret to prevent tampering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F009230-E584-0D71-B789-B7A5F2DD1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16293" y="4406417"/>
            <a:ext cx="1852433" cy="182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175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B93DD0-12F0-2A68-3C93-207ABEBA6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FC1B0-03C6-06F8-0496-8BC2F1465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Azure Functions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5F75C8-3C69-6796-3375-406B3A63ACB4}"/>
              </a:ext>
            </a:extLst>
          </p:cNvPr>
          <p:cNvSpPr txBox="1"/>
          <p:nvPr/>
        </p:nvSpPr>
        <p:spPr>
          <a:xfrm>
            <a:off x="685800" y="2057401"/>
            <a:ext cx="100607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Managed ID enabled and</a:t>
            </a:r>
            <a:r>
              <a:rPr lang="ja-JP" altLang="en-US" sz="2400"/>
              <a:t> </a:t>
            </a:r>
            <a:r>
              <a:rPr lang="en-US" sz="2400" dirty="0"/>
              <a:t>retrieves secret information from Key Vault</a:t>
            </a:r>
            <a:r>
              <a:rPr lang="en-JP" sz="2400" dirty="0"/>
              <a:t> safely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Detects tampering by calculating the signature of the body text and comparing it with the signature information in the header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Only allow access from the IP range of the GitHub Webhooks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API calls with PAT token safely obtained from Key Vault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Fine-grained personal access tokens that minimize risk</a:t>
            </a:r>
            <a:r>
              <a:rPr lang="en-US" altLang="ja-JP" sz="2400" dirty="0"/>
              <a:t>s</a:t>
            </a:r>
            <a:endParaRPr lang="en-US" sz="2400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507CAF6-A8DC-A9AA-7DDB-023567295B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78738" y="4592409"/>
            <a:ext cx="1727462" cy="172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228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C408-DA42-1477-FD55-6F56A6B3C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PAT TOKEN WITH LIMITED SCOPES</a:t>
            </a:r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E706274-6C5C-9EFB-16B7-EA0D3BEC3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0901" y="2057401"/>
            <a:ext cx="5650197" cy="43264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29840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2953F-B114-AA32-28FF-8D5C533D5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Access Control of Functions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966DAD-A308-F11C-0FFE-F4892874B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221610"/>
            <a:ext cx="7772400" cy="21391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3448601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70</TotalTime>
  <Words>142</Words>
  <Application>Microsoft Macintosh PowerPoint</Application>
  <PresentationFormat>Widescreen</PresentationFormat>
  <Paragraphs>33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Vapor Trail</vt:lpstr>
      <vt:lpstr>Branch Protection</vt:lpstr>
      <vt:lpstr>DEMO</vt:lpstr>
      <vt:lpstr>PowerPoint Presentation</vt:lpstr>
      <vt:lpstr>Considerations</vt:lpstr>
      <vt:lpstr>PowerPoint Presentation</vt:lpstr>
      <vt:lpstr>WebHOOK</vt:lpstr>
      <vt:lpstr>Azure Functions</vt:lpstr>
      <vt:lpstr>PAT TOKEN WITH LIMITED SCOPES</vt:lpstr>
      <vt:lpstr>Access Control of Functions</vt:lpstr>
      <vt:lpstr>Signature checking</vt:lpstr>
      <vt:lpstr>Key Vault for Secrets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Branch Protection</dc:title>
  <dc:creator>Fumihiko Shiroyama</dc:creator>
  <cp:lastModifiedBy>Fumihiko Shiroyama</cp:lastModifiedBy>
  <cp:revision>14</cp:revision>
  <dcterms:created xsi:type="dcterms:W3CDTF">2023-12-18T16:12:36Z</dcterms:created>
  <dcterms:modified xsi:type="dcterms:W3CDTF">2023-12-18T17:22:52Z</dcterms:modified>
</cp:coreProperties>
</file>

<file path=docProps/thumbnail.jpeg>
</file>